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50" Type="http://schemas.openxmlformats.org/officeDocument/2006/relationships/slide" Target="slides/slide38.xml"/><Relationship Id="rId51" Type="http://schemas.openxmlformats.org/officeDocument/2006/relationships/slide" Target="slides/slide39.xml"/><Relationship Id="rId52" Type="http://schemas.openxmlformats.org/officeDocument/2006/relationships/slide" Target="slides/slide40.xml"/><Relationship Id="rId53" Type="http://schemas.openxmlformats.org/officeDocument/2006/relationships/slide" Target="slides/slide41.xml"/><Relationship Id="rId54" Type="http://schemas.openxmlformats.org/officeDocument/2006/relationships/slide" Target="slides/slide42.xml"/><Relationship Id="rId55" Type="http://schemas.openxmlformats.org/officeDocument/2006/relationships/slide" Target="slides/slide43.xml"/><Relationship Id="rId56" Type="http://schemas.openxmlformats.org/officeDocument/2006/relationships/slide" Target="slides/slide4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Voor de praktisch implementatie mag de volgorde van C&lt;sub&gt;2&lt;/sub&gt; en L&lt;sub&gt;2&lt;/sub&gt; omgewisseld worden. Dit heeft geen enkele invloed op de werking van de seriekring.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notesSlide" Target="../notesSlides/notesSlide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E versterkers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Hoogfrequent versterkers 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met 1 vermogentransistor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03" y="566928"/>
            <a:ext cx="696239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Transistor om de spanning op 0 te houden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459" y="566928"/>
            <a:ext cx="77970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Spanning na 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met derde harmonische filter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11" y="566928"/>
            <a:ext cx="980897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Uitgewerkte voorbeelden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Voor frequenties beneden 1 MHz: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800" b="1" i="0">
                <a:latin typeface="Arial"/>
              </a:rPr>
              <a:t>Ontwerpvergelijkingen voor laagfrequent Klasse E Versterkers</a:t>
            </a:r>
            <a:endParaRPr sz="2800" b="1" i="0">
              <a:latin typeface="Arial"/>
            </a:endParaRP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" y="1361774"/>
            <a:ext cx="11382375" cy="971550"/>
          </a:xfrm>
          <a:prstGeom prst="rect">
            <a:avLst/>
          </a:prstGeom>
        </p:spPr>
      </p:pic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607644"/>
            <a:ext cx="10058400" cy="952500"/>
          </a:xfrm>
          <a:prstGeom prst="rect">
            <a:avLst/>
          </a:prstGeom>
        </p:spPr>
      </p:pic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" y="3834464"/>
            <a:ext cx="10725150" cy="9525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550" y="5061284"/>
            <a:ext cx="1866900" cy="8096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5W</a:t>
            </a:r>
          </a:p>
          <a:p>
            <a:pPr lvl="1"/>
            <a:r>
              <a:rPr b="1"/>
              <a:t>Frequentie</a:t>
            </a:r>
            <a:r>
              <a:t> : 475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0.5V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14.88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4.78 nF (i.e. complexe impedantie van -70.07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6.04 nF (i.e. complexe impedantie van -55.50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24.93 uH (i.e. complexe impedantie van 74.39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18.89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416.67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1.83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berekende elementen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033" y="566928"/>
            <a:ext cx="776793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1000uH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4.78nF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24.93uH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6.04nF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14.88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1.05u 20n 20n 1.05u 2.10526u)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Voorbeeld1 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Verloop spanningen (opstarten oscillatie)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881" y="566928"/>
            <a:ext cx="910623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van de opstart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313" y="566928"/>
            <a:ext cx="903137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detail 1 periode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04" y="566928"/>
            <a:ext cx="89571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1: Schema met aanpassing 50 Ohm coax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Verwacht vermogen</a:t>
            </a:r>
            <a:r>
              <a:t> : 50W</a:t>
            </a:r>
          </a:p>
          <a:p>
            <a:pPr lvl="1"/>
            <a:r>
              <a:rPr b="1"/>
              <a:t>Frequentie</a:t>
            </a:r>
            <a:r>
              <a:t> : 137.77 kHz</a:t>
            </a:r>
          </a:p>
          <a:p>
            <a:pPr lvl="1"/>
            <a:r>
              <a:rPr b="1"/>
              <a:t>Voedingsspanning</a:t>
            </a:r>
            <a:r>
              <a:t> : 12.5 V</a:t>
            </a:r>
          </a:p>
          <a:p>
            <a:pPr lvl="1"/>
            <a:r>
              <a:rPr b="1"/>
              <a:t>Kwaliteitsfactor</a:t>
            </a:r>
            <a:r>
              <a:t> : 5</a:t>
            </a:r>
          </a:p>
          <a:p>
            <a:pPr lvl="1"/>
            <a:r>
              <a:rPr b="1"/>
              <a:t>Saturatiespanning</a:t>
            </a:r>
            <a:r>
              <a:t> 0.9V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 : Opgave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RL = 1.39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C₁ = 176.90 nF (i.e. complexe impedantie van -6.53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C₂ = 222.56 nF (i.e. complexe impedantie van -5.19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L₂ = 8.03 uH (i.e. complexe impedantie van 6.95 i Ohm)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Totale complexe impedantie (seriekring):  1.76 i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stroom uit de voeding: 4310.34 mA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Maximale source-drain spanning (transistor): 55.62 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Hierbij werd een 80% veiligheidsmarge genomen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We kunnen de uitgang omwerken naar een impedantie van 50 Ohm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door een transformator met wikkelverhouding: 6.00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waardes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schema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486" y="566928"/>
            <a:ext cx="726902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aanpassing 50 Ohm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28"/>
            <a:ext cx="12192000" cy="517378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amp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M_M1         2 1 0 0 FDB33N25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2 3  270uH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2 0  176.9nF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4 5  8.03uH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C_C2         2 4  222.56nF 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         5 0  1.39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V_Vdd        3 0 12.5V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V_Vin        1 0 PULSE(0 9 3.65u 20n 20n 3.65u 7.3u) DC=0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FDB33N25 VDMOS(Rg=3 Rd=40m Rs=27m Vto=5.35 Kp=35 lambda=.05 Cgdmax=1.1n Cgdmin=25p Cgs=1.7n Cjo=800p Is=7.94p Rb=7m mfg=Fairchild Vds=250 Ron=94m Qg=37n)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SPICE file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is een zeer efficiënte hoogfrequent versterker die gebruik maakt van:</a:t>
            </a:r>
          </a:p>
          <a:p>
            <a:pPr/>
          </a:p>
          <a:p>
            <a:pPr lvl="1"/>
            <a:r>
              <a:rPr b="1"/>
              <a:t>Eén enkele vermogentransistor</a:t>
            </a:r>
            <a:r>
              <a:t> als schakelend element</a:t>
            </a:r>
          </a:p>
          <a:p>
            <a:pPr lvl="1"/>
            <a:r>
              <a:rPr b="1"/>
              <a:t>Resonante LRC trilkring</a:t>
            </a:r>
            <a:r>
              <a:t> voor frequentieselectie</a:t>
            </a:r>
          </a:p>
          <a:p>
            <a:pPr lvl="1"/>
            <a:r>
              <a:rPr b="1"/>
              <a:t>Optimale timing</a:t>
            </a:r>
            <a:r>
              <a:t> tussen spanning en stroom voor minimaal vermogenverlies</a:t>
            </a:r>
          </a:p>
          <a:p>
            <a:pPr lvl="1"/>
            <a:r>
              <a:rPr b="1"/>
              <a:t>Hoge efficiëntie</a:t>
            </a:r>
            <a:r>
              <a:t> (tot 95% theoretisch mogelijk)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Klasse E 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bekomen oscillatie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4" y="566928"/>
            <a:ext cx="1135781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detail opstartsequentie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57" y="566928"/>
            <a:ext cx="1138668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2: 1 periode van de Steady State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02" y="566928"/>
            <a:ext cx="1118559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Klasse E met injection locking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628" y="566928"/>
            <a:ext cx="802074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Class E Tsai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M_SWn        0 11 10 0 nmos W=31580u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M_SWp        3 11 10 3 pmos W=500u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L_L1         3 6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L_L2         3 7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M_11         10 1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M_12         10 7 6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M_13         10 6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M_14         10 2 7 0 nmos W=980u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stage 2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M_21         10 6 8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M_22         10 9 8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M_23         10 8 9 0 nmos W=4800u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M_24         10 7 9 0 nmos W=3600u L=0.35u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L_L3         3 8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L_L4         3 9  0.37nH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L_L5         8 4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L_L6         9 5  0.8nH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C_C1         4 5  5.1pF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belasting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R_RL1        4 0  50 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R_RL2        5 0  50 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.include simul/berkeley35.lib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SPICE file Klasse E circuit met injection locking</a:t>
            </a:r>
            <a:endParaRPr sz="2900" b="1" i="0"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900" b="1" i="0">
                <a:latin typeface="Arial"/>
              </a:rPr>
              <a:t>Voorbeeld 3: simulatie Klasse E circuit met injection locking</a:t>
            </a:r>
            <a:endParaRPr sz="29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701" y="566928"/>
            <a:ext cx="90585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27" y="566928"/>
            <a:ext cx="899734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Voorbeeld 3: 1 periode M22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895" y="566928"/>
            <a:ext cx="907220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Verklaring van de werking stap voor stap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Samenvatting en Conclusies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De klasse E versterker biedt verschillende belangrijke voordelen:</a:t>
            </a:r>
          </a:p>
          <a:p>
            <a:pPr lvl="1"/>
            <a:r>
              <a:rPr b="1"/>
              <a:t>Efficiëntie:</a:t>
            </a:r>
          </a:p>
          <a:p>
            <a:pPr lvl="2"/>
            <a:r>
              <a:t>Theoretisch tot 100% efficiëntie mogelijk</a:t>
            </a:r>
          </a:p>
          <a:p>
            <a:pPr lvl="2"/>
            <a:r>
              <a:t>Praktisch 85-95% haalbaar</a:t>
            </a:r>
          </a:p>
          <a:p>
            <a:pPr lvl="2"/>
            <a:r>
              <a:t>Ideaal voor batterij-gevoede toepassingen</a:t>
            </a:r>
          </a:p>
          <a:p>
            <a:pPr lvl="1"/>
            <a:r>
              <a:rPr b="1"/>
              <a:t>Frequentiebereik:</a:t>
            </a:r>
          </a:p>
          <a:p>
            <a:pPr lvl="2"/>
            <a:r>
              <a:t>Optimaal voor hoogfrequent toepassingen (MHz-GHz)</a:t>
            </a:r>
          </a:p>
          <a:p>
            <a:pPr lvl="2"/>
            <a:r>
              <a:t>Beperkte bandbreedte rond resonantiefrequentie</a:t>
            </a:r>
          </a:p>
          <a:p>
            <a:pPr lvl="2"/>
            <a:r>
              <a:t>Geschikt voor narrowband communicatie</a:t>
            </a:r>
          </a:p>
          <a:p>
            <a:pPr lvl="1"/>
            <a:r>
              <a:rPr b="1"/>
              <a:t>Implementatie:</a:t>
            </a:r>
          </a:p>
          <a:p>
            <a:pPr lvl="2"/>
            <a:r>
              <a:t>Eenvoudige topologie met één transistor</a:t>
            </a:r>
          </a:p>
          <a:p>
            <a:pPr lvl="2"/>
            <a:r>
              <a:t>Kritische timing tussen spanning en stroom</a:t>
            </a:r>
          </a:p>
          <a:p>
            <a:pPr lvl="2"/>
            <a:r>
              <a:t>Nauwkeurige componentwaarden vereist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Belangrijkste Eigenschappen van Klasse E Versterkers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rPr b="1"/>
              <a:t>Moderne Communicatiesystemen:</a:t>
            </a:r>
          </a:p>
          <a:p>
            <a:pPr lvl="2"/>
            <a:r>
              <a:t>GSM/UMTS/LTE zendversterkers</a:t>
            </a:r>
          </a:p>
          <a:p>
            <a:pPr lvl="2"/>
            <a:r>
              <a:t>WiFi en Bluetooth transmitters</a:t>
            </a:r>
          </a:p>
          <a:p>
            <a:pPr lvl="2"/>
            <a:r>
              <a:t>RFID en NFC systemen</a:t>
            </a:r>
          </a:p>
          <a:p>
            <a:pPr lvl="2"/>
            <a:r>
              <a:t>Satellietcommunicatie</a:t>
            </a:r>
          </a:p>
          <a:p>
            <a:pPr lvl="1"/>
            <a:r>
              <a:rPr b="1"/>
              <a:t>Vooruitblik:</a:t>
            </a:r>
          </a:p>
          <a:p>
            <a:pPr lvl="2"/>
            <a:r>
              <a:t>5G millimeter-golf toepassingen</a:t>
            </a:r>
          </a:p>
          <a:p>
            <a:pPr lvl="2"/>
            <a:r>
              <a:t>IoT low-power transmitters</a:t>
            </a:r>
          </a:p>
          <a:p>
            <a:pPr lvl="2"/>
            <a:r>
              <a:t>Draadloze energieoverdracht</a:t>
            </a:r>
          </a:p>
          <a:p>
            <a:pPr lvl="2"/>
            <a:r>
              <a:t>Geïntegreerde on-chip oplossingen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Toepassingsgebieden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Resonante seriekring van de klasse 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51" y="566928"/>
            <a:ext cx="1025869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Stroom in resonante seriekring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04" y="566928"/>
            <a:ext cx="1067839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750" y="566928"/>
            <a:ext cx="645449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Voeding met DC stroom door L1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8" y="566928"/>
            <a:ext cx="1073964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Integratie stroom op C1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037" y="566928"/>
            <a:ext cx="6091926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